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Brygada 1918" panose="020B0604020202020204" charset="0"/>
      <p:regular r:id="rId15"/>
    </p:embeddedFont>
    <p:embeddedFont>
      <p:font typeface="Brygada 1918 Semi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52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653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1120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The Elephant and the Tragopan: A Poetic Encounter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47770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An excerpt from Vikram Seth's renowned fable. Exploring nature's wisdom through unique characters. For Grade 8 English Literature students.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583846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810" y="5846088"/>
            <a:ext cx="347663" cy="347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756440" y="5821561"/>
            <a:ext cx="2799397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3011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by Praveena Ramesh</a:t>
            </a:r>
            <a:endParaRPr lang="en-US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A1A79D-EA23-3DA9-DA1F-81F549753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78" y="181459"/>
            <a:ext cx="1342663" cy="13426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D71C52-A665-67A8-F724-7B5C20F45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4456" y="320355"/>
            <a:ext cx="1450974" cy="8535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0741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The Elephant's Reply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369820"/>
            <a:ext cx="2152055" cy="130694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94892" y="2985849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5357217" y="25966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Wait and See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5357217" y="3087053"/>
            <a:ext cx="461652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Suggests a patient approach to the rumours.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187077" y="3689866"/>
            <a:ext cx="8592860" cy="15240"/>
          </a:xfrm>
          <a:prstGeom prst="roundRect">
            <a:avLst>
              <a:gd name="adj" fmla="val 2232558"/>
            </a:avLst>
          </a:prstGeom>
          <a:solidFill>
            <a:srgbClr val="626C3B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381" y="3733443"/>
            <a:ext cx="4304109" cy="130694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894892" y="4187547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</a:t>
            </a:r>
            <a:endParaRPr lang="en-US" sz="2500" dirty="0"/>
          </a:p>
        </p:txBody>
      </p:sp>
      <p:sp>
        <p:nvSpPr>
          <p:cNvPr id="10" name="Text 6"/>
          <p:cNvSpPr/>
          <p:nvPr/>
        </p:nvSpPr>
        <p:spPr>
          <a:xfrm>
            <a:off x="6433304" y="39602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Scepticism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6433304" y="4450675"/>
            <a:ext cx="4547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Doubts the quail's gossip but remains open.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6263164" y="5053489"/>
            <a:ext cx="7516773" cy="15240"/>
          </a:xfrm>
          <a:prstGeom prst="roundRect">
            <a:avLst>
              <a:gd name="adj" fmla="val 2232558"/>
            </a:avLst>
          </a:prstGeom>
          <a:solidFill>
            <a:srgbClr val="83792E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5097066"/>
            <a:ext cx="6456164" cy="1306949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894773" y="5551170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3</a:t>
            </a:r>
            <a:endParaRPr lang="en-US" sz="2500" dirty="0"/>
          </a:p>
        </p:txBody>
      </p:sp>
      <p:sp>
        <p:nvSpPr>
          <p:cNvPr id="15" name="Text 10"/>
          <p:cNvSpPr/>
          <p:nvPr/>
        </p:nvSpPr>
        <p:spPr>
          <a:xfrm>
            <a:off x="7509272" y="53238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Gravitas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09272" y="5814298"/>
            <a:ext cx="447794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Replies with wisdom and calm composure.</a:t>
            </a:r>
            <a:endParaRPr lang="en-US" sz="1750" dirty="0"/>
          </a:p>
        </p:txBody>
      </p:sp>
      <p:sp>
        <p:nvSpPr>
          <p:cNvPr id="17" name="Text 12"/>
          <p:cNvSpPr/>
          <p:nvPr/>
        </p:nvSpPr>
        <p:spPr>
          <a:xfrm>
            <a:off x="793790" y="665916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The elephant responds with calm wisdom, advocating patience and a "wait and see" approach. The tragopan agrees.</a:t>
            </a:r>
            <a:endParaRPr lang="en-US" sz="175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3B761CD-0272-A295-0E65-D29C7CA2D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078" y="181459"/>
            <a:ext cx="1342663" cy="13426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E3A572-DCD8-21AE-36D8-FD7FBFA7B7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84456" y="320355"/>
            <a:ext cx="1450974" cy="85351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5631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Tea and Comfort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905256"/>
            <a:ext cx="4196358" cy="1685092"/>
          </a:xfrm>
          <a:prstGeom prst="roundRect">
            <a:avLst>
              <a:gd name="adj" fmla="val 20191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513969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Tragopan's Request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5630108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Wants something crunchy: bamboo shoot, oak-leaves, or ginseng-root.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4905256"/>
            <a:ext cx="4196358" cy="1685092"/>
          </a:xfrm>
          <a:prstGeom prst="roundRect">
            <a:avLst>
              <a:gd name="adj" fmla="val 20191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51396" y="513969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Elephant's Care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51396" y="5630108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Observes tragopan's upset, offers comfort and tea.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4905256"/>
            <a:ext cx="4196358" cy="1685092"/>
          </a:xfrm>
          <a:prstGeom prst="roundRect">
            <a:avLst>
              <a:gd name="adj" fmla="val 20191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74568" y="513969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Warm Tea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74568" y="5630108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Pours a lukewarm gallon from his trunk for his friend.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793790" y="684549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The elephant thoughtfully prepares tea and offers comforting words to the visibly distressed tragopan.</a:t>
            </a:r>
            <a:endParaRPr lang="en-US" sz="175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DDE6DF-B3F7-9120-4D6A-86E1BE435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78" y="181459"/>
            <a:ext cx="1342663" cy="13426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310393-6AD3-A59D-4AC9-ADFC6F244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4456" y="320355"/>
            <a:ext cx="1450974" cy="85351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2945" y="580073"/>
            <a:ext cx="7579281" cy="627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Themes Explored in the Excerpt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702945" y="1508879"/>
            <a:ext cx="200739" cy="1205032"/>
          </a:xfrm>
          <a:prstGeom prst="roundRect">
            <a:avLst>
              <a:gd name="adj" fmla="val 150084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104424" y="1709618"/>
            <a:ext cx="2510552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Coexistence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104424" y="2143958"/>
            <a:ext cx="7336631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How disparate beings can share a space.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1004173" y="2864525"/>
            <a:ext cx="200739" cy="1205032"/>
          </a:xfrm>
          <a:prstGeom prst="roundRect">
            <a:avLst>
              <a:gd name="adj" fmla="val 150084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405652" y="3065264"/>
            <a:ext cx="2696647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Humility vs. Arrogance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405652" y="3499604"/>
            <a:ext cx="7035403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Lessons for the powerful from the meek.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1305401" y="4220170"/>
            <a:ext cx="200739" cy="1205032"/>
          </a:xfrm>
          <a:prstGeom prst="roundRect">
            <a:avLst>
              <a:gd name="adj" fmla="val 150084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706880" y="4420910"/>
            <a:ext cx="2779157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Environmental Respect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706880" y="4855250"/>
            <a:ext cx="6734175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Importance of valuing all life forms.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1606748" y="5575816"/>
            <a:ext cx="200739" cy="1205032"/>
          </a:xfrm>
          <a:prstGeom prst="roundRect">
            <a:avLst>
              <a:gd name="adj" fmla="val 150084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2008227" y="5776555"/>
            <a:ext cx="2653665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Wisdom over Strength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2008227" y="6210895"/>
            <a:ext cx="6432828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Brains often triumph over brawn.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702945" y="7006709"/>
            <a:ext cx="7738110" cy="642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Vikram Seth's poem subtly conveys profound messages about nature, power, and mutual respect.</a:t>
            </a:r>
            <a:endParaRPr lang="en-US" sz="155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65CA4C-6035-B0CD-A71C-93D9CF607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78" y="181459"/>
            <a:ext cx="1342663" cy="1342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6EACD4-7D01-ED2E-1446-38DBDC067F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4456" y="320355"/>
            <a:ext cx="1450974" cy="85351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707832"/>
            <a:ext cx="721316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Meet the Poet: Vikram Seth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756773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3607237"/>
            <a:ext cx="23298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Celebrated Author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4451985"/>
            <a:ext cx="23298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Known for "A Suitable Boy," one of longest English novels ever.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093" y="2756773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407093" y="3607237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Versatile Forms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3407093" y="4097655"/>
            <a:ext cx="23298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Master of poetry, prose, and travelogues.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0395" y="2756773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20395" y="3607237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Nature Themes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6020395" y="4097655"/>
            <a:ext cx="23298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Explores harmony, coexistence, and nature.</a:t>
            </a: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793790" y="579584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Vikram Seth is a celebrated Indian novelist and poet, born in Calcutta (Kolkata). He is a Padma Shri and Sahitya Akademi Award winner.</a:t>
            </a:r>
            <a:endParaRPr lang="en-US" sz="175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8126EF-3C7A-1235-BCF5-6D0B5288C7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078" y="181459"/>
            <a:ext cx="1342663" cy="13426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93E4C3-A70D-B635-E428-1D91375DC6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84456" y="320355"/>
            <a:ext cx="1450974" cy="8535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49442"/>
            <a:ext cx="668071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Introduction to the Fable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298383"/>
            <a:ext cx="510302" cy="510302"/>
          </a:xfrm>
          <a:prstGeom prst="roundRect">
            <a:avLst>
              <a:gd name="adj" fmla="val 66675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530906" y="23762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Moral Fable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530906" y="286666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"The Elephant and the Tragopan" is a moral fable in verse.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683198"/>
            <a:ext cx="510302" cy="510302"/>
          </a:xfrm>
          <a:prstGeom prst="roundRect">
            <a:avLst>
              <a:gd name="adj" fmla="val 66675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530906" y="37610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Chance Encounter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530906" y="4251484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Explores a chance encounter between two distinct creatures.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068014"/>
            <a:ext cx="510302" cy="510302"/>
          </a:xfrm>
          <a:prstGeom prst="roundRect">
            <a:avLst>
              <a:gd name="adj" fmla="val 66675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530906" y="51458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Himalayan Setting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530906" y="563630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Set in the majestic, biodiverse Himalayan foothills.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793790" y="625435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The poem highlights respect for varied perspectives and size, making it a timeless tale.</a:t>
            </a:r>
            <a:endParaRPr lang="en-US" sz="175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48E921-551F-7E2A-E9C0-8F5B8639B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78" y="181459"/>
            <a:ext cx="1342663" cy="13426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6D217A-BE8A-1011-9F0D-7A69D1628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4456" y="320355"/>
            <a:ext cx="1450974" cy="85351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5444" y="546378"/>
            <a:ext cx="8379857" cy="6209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The Characters: A Study in Contrast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695444" y="1663898"/>
            <a:ext cx="2483763" cy="310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The Elephant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695444" y="2172891"/>
            <a:ext cx="6377345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Large, powerful, sometimes depicted as clumsy or overbearing.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44" y="2714268"/>
            <a:ext cx="6377345" cy="436340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65231" y="1663898"/>
            <a:ext cx="2483763" cy="310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The Tragopan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565231" y="2172891"/>
            <a:ext cx="6377345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Small, beautiful Himalayan pheasant, agile and wise.</a:t>
            </a:r>
            <a:endParaRPr lang="en-US" sz="15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231" y="2714268"/>
            <a:ext cx="6377345" cy="436340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95444" y="7524631"/>
            <a:ext cx="13239512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Their interaction symbolises the relationship between might and wisdom. It portrays how different species can coexist or clash.</a:t>
            </a:r>
            <a:endParaRPr lang="en-US" sz="15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D1DC3D-7E4D-598B-A123-6E9720E44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78" y="181459"/>
            <a:ext cx="1342663" cy="13426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AFD84B-87DD-B188-5AE0-C989BBB329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4456" y="320355"/>
            <a:ext cx="1450974" cy="8535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45525"/>
            <a:ext cx="1109067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Setting the Scene: The Himalayan Habitat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507933"/>
            <a:ext cx="4158615" cy="25702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3049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Lush Forests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795367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The poem vividly describes lush forests and high altitudes.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507933"/>
            <a:ext cx="4158615" cy="25702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3049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High Altitudes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795367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Depicts rich biodiversity of the Himalayan region.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507933"/>
            <a:ext cx="4158615" cy="257020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3049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Nature's Balance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795367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Emphasises nature's vastness and intricate balance. Tragopan often found at elevations 2,400-4,300 meters.</a:t>
            </a:r>
            <a:endParaRPr lang="en-US" sz="175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C200D2-1710-AB3E-F05E-36810E8D3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078" y="181459"/>
            <a:ext cx="1342663" cy="13426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6C65A9-E8E8-E3CC-9EDE-81C68D5754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84456" y="320355"/>
            <a:ext cx="1450974" cy="85351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868" y="520779"/>
            <a:ext cx="4727853" cy="590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661868" y="1565434"/>
            <a:ext cx="64227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In Bingle Valley, broad and green 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661868" y="2037993"/>
            <a:ext cx="64227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Where neither hut nor field is seen, 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661868" y="2510552"/>
            <a:ext cx="64227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Where bamboo, like a distant lawn.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661868" y="2983111"/>
            <a:ext cx="64227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Is gold at dusk and flushed at dawn.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661868" y="3455670"/>
            <a:ext cx="64227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Where rhododendron forests crown 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661868" y="3928229"/>
            <a:ext cx="64227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The hills, and wander halfway down </a:t>
            </a:r>
            <a:endParaRPr lang="en-US" sz="1450" dirty="0"/>
          </a:p>
        </p:txBody>
      </p:sp>
      <p:sp>
        <p:nvSpPr>
          <p:cNvPr id="9" name="Text 7"/>
          <p:cNvSpPr/>
          <p:nvPr/>
        </p:nvSpPr>
        <p:spPr>
          <a:xfrm>
            <a:off x="661868" y="4400788"/>
            <a:ext cx="64227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In scarlet blossom, where each year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661868" y="4873347"/>
            <a:ext cx="64227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 dozen shy black bears appear, </a:t>
            </a:r>
            <a:endParaRPr lang="en-US" sz="1450" dirty="0"/>
          </a:p>
        </p:txBody>
      </p:sp>
      <p:sp>
        <p:nvSpPr>
          <p:cNvPr id="11" name="Text 9"/>
          <p:cNvSpPr/>
          <p:nvPr/>
        </p:nvSpPr>
        <p:spPr>
          <a:xfrm>
            <a:off x="661868" y="5345906"/>
            <a:ext cx="64227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Where a cold river, filmed with ice.</a:t>
            </a:r>
            <a:endParaRPr lang="en-US" sz="1450" dirty="0"/>
          </a:p>
        </p:txBody>
      </p:sp>
      <p:sp>
        <p:nvSpPr>
          <p:cNvPr id="12" name="Text 10"/>
          <p:cNvSpPr/>
          <p:nvPr/>
        </p:nvSpPr>
        <p:spPr>
          <a:xfrm>
            <a:off x="661868" y="5818465"/>
            <a:ext cx="64227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Sustains a minor paradise, </a:t>
            </a:r>
            <a:endParaRPr lang="en-US" sz="1450" dirty="0"/>
          </a:p>
        </p:txBody>
      </p:sp>
      <p:sp>
        <p:nvSpPr>
          <p:cNvPr id="13" name="Text 11"/>
          <p:cNvSpPr/>
          <p:nvPr/>
        </p:nvSpPr>
        <p:spPr>
          <a:xfrm>
            <a:off x="661868" y="6291024"/>
            <a:ext cx="64227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An elephant and tragopan </a:t>
            </a:r>
            <a:endParaRPr lang="en-US" sz="1450" dirty="0"/>
          </a:p>
        </p:txBody>
      </p:sp>
      <p:sp>
        <p:nvSpPr>
          <p:cNvPr id="14" name="Text 12"/>
          <p:cNvSpPr/>
          <p:nvPr/>
        </p:nvSpPr>
        <p:spPr>
          <a:xfrm>
            <a:off x="661868" y="6763583"/>
            <a:ext cx="64227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Discussed their fellow creature, man.</a:t>
            </a:r>
            <a:endParaRPr lang="en-US" sz="1450" dirty="0"/>
          </a:p>
        </p:txBody>
      </p:sp>
      <p:sp>
        <p:nvSpPr>
          <p:cNvPr id="15" name="Text 13"/>
          <p:cNvSpPr/>
          <p:nvPr/>
        </p:nvSpPr>
        <p:spPr>
          <a:xfrm>
            <a:off x="7553444" y="1565434"/>
            <a:ext cx="64227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The tragopan last week had heard </a:t>
            </a:r>
            <a:endParaRPr lang="en-US" sz="1450" dirty="0"/>
          </a:p>
        </p:txBody>
      </p:sp>
      <p:sp>
        <p:nvSpPr>
          <p:cNvPr id="16" name="Text 14"/>
          <p:cNvSpPr/>
          <p:nvPr/>
        </p:nvSpPr>
        <p:spPr>
          <a:xfrm>
            <a:off x="7553444" y="2037993"/>
            <a:ext cx="64227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The rumour from another bird </a:t>
            </a:r>
            <a:endParaRPr lang="en-US" sz="1450" dirty="0"/>
          </a:p>
        </p:txBody>
      </p:sp>
      <p:sp>
        <p:nvSpPr>
          <p:cNvPr id="17" name="Text 15"/>
          <p:cNvSpPr/>
          <p:nvPr/>
        </p:nvSpPr>
        <p:spPr>
          <a:xfrm>
            <a:off x="7553444" y="2510552"/>
            <a:ext cx="64227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Most probably a quail or sparrow:</a:t>
            </a:r>
            <a:endParaRPr lang="en-US" sz="1450" dirty="0"/>
          </a:p>
        </p:txBody>
      </p:sp>
      <p:sp>
        <p:nvSpPr>
          <p:cNvPr id="18" name="Text 16"/>
          <p:cNvSpPr/>
          <p:nvPr/>
        </p:nvSpPr>
        <p:spPr>
          <a:xfrm>
            <a:off x="7553444" y="2983111"/>
            <a:ext cx="64227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Such birds have gossip in their marrow-</a:t>
            </a:r>
            <a:endParaRPr lang="en-US" sz="1450" dirty="0"/>
          </a:p>
        </p:txBody>
      </p:sp>
      <p:sp>
        <p:nvSpPr>
          <p:cNvPr id="19" name="Text 17"/>
          <p:cNvSpPr/>
          <p:nvPr/>
        </p:nvSpPr>
        <p:spPr>
          <a:xfrm>
            <a:off x="7553444" y="3455670"/>
            <a:ext cx="64227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That man had hatched a crazy scheme</a:t>
            </a:r>
            <a:endParaRPr lang="en-US" sz="1450" dirty="0"/>
          </a:p>
        </p:txBody>
      </p:sp>
      <p:sp>
        <p:nvSpPr>
          <p:cNvPr id="20" name="Text 18"/>
          <p:cNvSpPr/>
          <p:nvPr/>
        </p:nvSpPr>
        <p:spPr>
          <a:xfrm>
            <a:off x="7553444" y="3928229"/>
            <a:ext cx="64227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To mar³ their land and dam4 their stream, </a:t>
            </a:r>
            <a:endParaRPr lang="en-US" sz="1450" dirty="0"/>
          </a:p>
        </p:txBody>
      </p:sp>
      <p:sp>
        <p:nvSpPr>
          <p:cNvPr id="21" name="Text 19"/>
          <p:cNvSpPr/>
          <p:nvPr/>
        </p:nvSpPr>
        <p:spPr>
          <a:xfrm>
            <a:off x="7553444" y="4400788"/>
            <a:ext cx="64227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To flood the earth on which they stood, </a:t>
            </a:r>
            <a:endParaRPr lang="en-US" sz="1450" dirty="0"/>
          </a:p>
        </p:txBody>
      </p:sp>
      <p:sp>
        <p:nvSpPr>
          <p:cNvPr id="22" name="Text 20"/>
          <p:cNvSpPr/>
          <p:nvPr/>
        </p:nvSpPr>
        <p:spPr>
          <a:xfrm>
            <a:off x="7553444" y="4873347"/>
            <a:ext cx="64227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And cut the woods down for their wood.</a:t>
            </a:r>
            <a:endParaRPr lang="en-US" sz="1450" dirty="0"/>
          </a:p>
        </p:txBody>
      </p:sp>
      <p:sp>
        <p:nvSpPr>
          <p:cNvPr id="23" name="Text 21"/>
          <p:cNvSpPr/>
          <p:nvPr/>
        </p:nvSpPr>
        <p:spPr>
          <a:xfrm>
            <a:off x="7553444" y="5345906"/>
            <a:ext cx="64227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The tragopan, good-natured pheasant, </a:t>
            </a:r>
            <a:endParaRPr lang="en-US" sz="1450" dirty="0"/>
          </a:p>
        </p:txBody>
      </p:sp>
      <p:sp>
        <p:nvSpPr>
          <p:cNvPr id="24" name="Text 22"/>
          <p:cNvSpPr/>
          <p:nvPr/>
        </p:nvSpPr>
        <p:spPr>
          <a:xfrm>
            <a:off x="7553444" y="5818465"/>
            <a:ext cx="64227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A trifle shocked by this unpleasant </a:t>
            </a:r>
            <a:endParaRPr lang="en-US" sz="1450" dirty="0"/>
          </a:p>
        </p:txBody>
      </p:sp>
      <p:sp>
        <p:nvSpPr>
          <p:cNvPr id="25" name="Text 23"/>
          <p:cNvSpPr/>
          <p:nvPr/>
        </p:nvSpPr>
        <p:spPr>
          <a:xfrm>
            <a:off x="7553444" y="6291024"/>
            <a:ext cx="64227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Even if quite unlikely news</a:t>
            </a:r>
            <a:endParaRPr lang="en-US" sz="1450" dirty="0"/>
          </a:p>
        </p:txBody>
      </p:sp>
      <p:sp>
        <p:nvSpPr>
          <p:cNvPr id="26" name="Text 24"/>
          <p:cNvSpPr/>
          <p:nvPr/>
        </p:nvSpPr>
        <p:spPr>
          <a:xfrm>
            <a:off x="7553444" y="6763583"/>
            <a:ext cx="64227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Had scurried off to test the views </a:t>
            </a:r>
            <a:endParaRPr lang="en-US" sz="1450" dirty="0"/>
          </a:p>
        </p:txBody>
      </p:sp>
      <p:sp>
        <p:nvSpPr>
          <p:cNvPr id="27" name="Text 25"/>
          <p:cNvSpPr/>
          <p:nvPr/>
        </p:nvSpPr>
        <p:spPr>
          <a:xfrm>
            <a:off x="7553444" y="7236143"/>
            <a:ext cx="642270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Of his urbane and patient friend,</a:t>
            </a:r>
            <a:endParaRPr lang="en-US" sz="145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E82EEBD-2844-6A31-A6F5-7F4E7C152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78" y="181459"/>
            <a:ext cx="1342663" cy="13426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EF0F300-335D-0400-B78A-425D9453A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4456" y="320355"/>
            <a:ext cx="1450974" cy="85351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2112" y="551736"/>
            <a:ext cx="5015746" cy="626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02112" y="1660088"/>
            <a:ext cx="6368415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The elephant, who in the end 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02112" y="2161580"/>
            <a:ext cx="6368415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Had swung his trunk from side to side 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02112" y="2663071"/>
            <a:ext cx="6368415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With gravitas, and thus replied: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02112" y="3164562"/>
            <a:ext cx="6368415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"Who told you? Ah, the quail-oh well,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02112" y="3666053"/>
            <a:ext cx="6368415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 rather doubt-but who can tell?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02112" y="4167545"/>
            <a:ext cx="6368415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 would suggest we wait and see.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02112" y="4669036"/>
            <a:ext cx="6368415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Now would you care to have some tea?"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02112" y="5170527"/>
            <a:ext cx="6368415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"Gnau! Gnau!" the tragopan agreed.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02112" y="5672018"/>
            <a:ext cx="6368415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"That is exactly what I need.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567493" y="1660088"/>
            <a:ext cx="6368415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And if you have a bamboo shoot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567493" y="2161580"/>
            <a:ext cx="6368415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Or fresh oak-leaves, or ginseng-root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567493" y="2663071"/>
            <a:ext cx="6368415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Something that's crunchy but not prickly...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567493" y="3164562"/>
            <a:ext cx="6368415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 feel like biting something quickly."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567493" y="3666053"/>
            <a:ext cx="6368415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The elephant prepared the tea 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7567493" y="4167545"/>
            <a:ext cx="6368415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In silence, then said carefully: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7567493" y="4669036"/>
            <a:ext cx="6368415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"Now let me think what I can get you.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7567493" y="5170527"/>
            <a:ext cx="6368415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 fear this rumour has upset you.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7567493" y="5672018"/>
            <a:ext cx="6368415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Your breast looks redder than before.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7567493" y="6173510"/>
            <a:ext cx="6368415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Do ruffle down. Here, let me pour."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7567493" y="6675001"/>
            <a:ext cx="6368415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He drew a lukewarm gallon up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7567493" y="7176492"/>
            <a:ext cx="6368415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His trunk, and poured his friend a cup</a:t>
            </a:r>
            <a:endParaRPr lang="en-US" sz="155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F8BA28B-358C-5296-8D8C-E6491736E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78" y="181459"/>
            <a:ext cx="1342663" cy="13426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276D9CA-78FD-5CA6-681E-BFB2A0A79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4456" y="320355"/>
            <a:ext cx="1450974" cy="85351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74483"/>
            <a:ext cx="698920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Excerpt: Setting the Scene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620351" y="2878574"/>
            <a:ext cx="7216259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In Bingle Valley, broad and green, Where neither hut nor field is seen, Where bamboo, like a distant lawn, Is gold at dusk and flushed at dawn, Where rhododendron forests crown The hills, and wander halfway down In scarlet blossom, where each year A dozen shy black bears appear, Where a cold river, filmed with ice. Sustains a minor paradise, An elephant and tragopan Discussed their fellow creature, man.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2623423"/>
            <a:ext cx="30480" cy="3050619"/>
          </a:xfrm>
          <a:prstGeom prst="rect">
            <a:avLst/>
          </a:prstGeom>
          <a:solidFill>
            <a:srgbClr val="626C3B"/>
          </a:solidFill>
          <a:ln/>
        </p:spPr>
      </p:sp>
      <p:sp>
        <p:nvSpPr>
          <p:cNvPr id="6" name="Text 3"/>
          <p:cNvSpPr/>
          <p:nvPr/>
        </p:nvSpPr>
        <p:spPr>
          <a:xfrm>
            <a:off x="6280190" y="592919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The poem begins by painting a picture of a pristine, untouched valley in the Himalayas.</a:t>
            </a:r>
            <a:endParaRPr lang="en-US" sz="17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92B227-1BD9-4C31-3266-4808F7476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78" y="181459"/>
            <a:ext cx="1342663" cy="13426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08ACBA-736C-E91B-B78E-B152C86F1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4456" y="320355"/>
            <a:ext cx="1450974" cy="85351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9943" y="709255"/>
            <a:ext cx="5169932" cy="646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The Rumour Spreads</a:t>
            </a:r>
            <a:endParaRPr lang="en-US" sz="40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943" y="1665327"/>
            <a:ext cx="1033582" cy="124027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50217" y="1872020"/>
            <a:ext cx="3013948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Tragopan Hears Rumour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7450217" y="2318861"/>
            <a:ext cx="6456640" cy="330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From another bird, likely a quail or sparrow.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943" y="2905601"/>
            <a:ext cx="1033582" cy="124027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50217" y="3112294"/>
            <a:ext cx="2584013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Man's Crazy Scheme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7450217" y="3559135"/>
            <a:ext cx="6456640" cy="330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To mar land and dam stream, flood earth, cut woods.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943" y="4145875"/>
            <a:ext cx="1033582" cy="124027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50217" y="4352568"/>
            <a:ext cx="2584013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Tragopan's Shock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7450217" y="4799409"/>
            <a:ext cx="6456640" cy="330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 trifle shocked by this unpleasant, unlikely news.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9943" y="5386149"/>
            <a:ext cx="1033582" cy="124027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450217" y="5592842"/>
            <a:ext cx="2584013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Seeks Friend's Views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7450217" y="6039683"/>
            <a:ext cx="6456640" cy="330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Scurried off to test the views of his urbane and patient friend.</a:t>
            </a:r>
            <a:endParaRPr lang="en-US" sz="1600" dirty="0"/>
          </a:p>
        </p:txBody>
      </p:sp>
      <p:sp>
        <p:nvSpPr>
          <p:cNvPr id="16" name="Text 9"/>
          <p:cNvSpPr/>
          <p:nvPr/>
        </p:nvSpPr>
        <p:spPr>
          <a:xfrm>
            <a:off x="6209943" y="6858953"/>
            <a:ext cx="7696914" cy="661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The tragopan, good-natured pheasant, is deeply troubled by the news of human interference.</a:t>
            </a:r>
            <a:endParaRPr lang="en-US" sz="1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007B54-32B8-1D82-1BFF-1D8BC74686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078" y="181459"/>
            <a:ext cx="1342663" cy="13426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9BFF83-65EB-399F-81AA-9A48B23B99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84456" y="320355"/>
            <a:ext cx="1450974" cy="85351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963</Words>
  <Application>Microsoft Office PowerPoint</Application>
  <PresentationFormat>Custom</PresentationFormat>
  <Paragraphs>132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Brygada 1918</vt:lpstr>
      <vt:lpstr>Brygada 1918 Semi Bold</vt:lpstr>
      <vt:lpstr>Brygada 1918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ASUS</cp:lastModifiedBy>
  <cp:revision>2</cp:revision>
  <dcterms:created xsi:type="dcterms:W3CDTF">2025-06-15T13:49:28Z</dcterms:created>
  <dcterms:modified xsi:type="dcterms:W3CDTF">2025-06-17T17:28:00Z</dcterms:modified>
</cp:coreProperties>
</file>